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56" r:id="rId3"/>
    <p:sldId id="265" r:id="rId4"/>
    <p:sldId id="270" r:id="rId5"/>
    <p:sldId id="271" r:id="rId6"/>
    <p:sldId id="273" r:id="rId7"/>
    <p:sldId id="275" r:id="rId8"/>
    <p:sldId id="276" r:id="rId9"/>
    <p:sldId id="279" r:id="rId10"/>
    <p:sldId id="280" r:id="rId11"/>
    <p:sldId id="281" r:id="rId12"/>
    <p:sldId id="284" r:id="rId13"/>
    <p:sldId id="285" r:id="rId14"/>
    <p:sldId id="286" r:id="rId15"/>
    <p:sldId id="287" r:id="rId16"/>
    <p:sldId id="272" r:id="rId17"/>
    <p:sldId id="274" r:id="rId18"/>
    <p:sldId id="277" r:id="rId19"/>
    <p:sldId id="278" r:id="rId20"/>
    <p:sldId id="282" r:id="rId21"/>
    <p:sldId id="283" r:id="rId22"/>
    <p:sldId id="26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8D8"/>
    <a:srgbClr val="4C84F8"/>
    <a:srgbClr val="434DD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3"/>
    <p:restoredTop sz="94651"/>
  </p:normalViewPr>
  <p:slideViewPr>
    <p:cSldViewPr snapToGrid="0">
      <p:cViewPr varScale="1">
        <p:scale>
          <a:sx n="74" d="100"/>
          <a:sy n="74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F6B89-FF17-E344-8F87-250D50D03039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86E20-C3C4-FB4B-8940-A8F790A5506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596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86E20-C3C4-FB4B-8940-A8F790A5506D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124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86E20-C3C4-FB4B-8940-A8F790A5506D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651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1DC4B-E9CF-E87C-5D83-67D089C86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827531-F9EC-2E45-783B-AA19EA72E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706D7-014F-6375-D0CA-CE3B7618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14F4D-F32A-386F-56B8-820493F5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0157C-D59B-B19A-077A-08609499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76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66AB0-2BDC-7EC6-DAEC-4A7A68E4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524436-165D-CF55-0C2C-DB45D17C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0E2F29-B6D9-66D4-FCD2-6E19EB53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124470-CE02-83C5-B582-16460C2C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BF7C7-EE60-A2AE-24DB-B6CA247D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153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12E615-B3B0-D2F0-F00A-5A563AF34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B35DC4-CE67-D554-A8E1-418721A99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C26450-ECD7-4EDA-BEF7-271EA47F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64DCC4-9BE1-3961-1853-0442C1DF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6B54F-0895-C59F-8D18-763C41C8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43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C6EE2-7E07-24AF-3A45-BFDB01CB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6E90DA-05B3-07AE-AC3B-9E4EA429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AB7E6-0697-D69B-51B6-DAAA96AD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57354-901D-439A-7541-654A0B3E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92B7DA-D8B1-0685-004D-B38939BA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75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B7B71-3970-C6B1-5C48-3B387D7E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48452C-F0D7-50C5-931A-5F9109A40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E4F2E1-F6EA-35B2-9635-B94EBB9C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F36BC-8F9A-3DCF-33F7-3D87DBB1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9B144C-A4EC-438B-4666-9BA9C829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772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72953-E1DF-A86F-935C-756AEADC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ED91A7-467A-C313-220F-866EAF46A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7BCBDD-8647-DE39-0A41-614A6ED85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BF2B2-D72C-6C65-10D2-F032C6D68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750D84-7980-5737-9F5B-91D58F24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86B86B-73AB-04F5-B774-DF04243E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959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23401-6676-5BF3-6391-F80D9069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6D3B4-32B6-C88E-0FC9-94DFF53B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09643D-E001-5C47-04B2-5D919EBA7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CD8723-E2DB-99BE-566E-AFDFEAFE5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E764B8-D0F1-0B75-6FA7-3CDF1D812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9ECD5C-F531-4F32-F718-A5CA9171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38765DB-CC1F-2AD5-E091-A4937039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F9F1B1-7587-DB85-1ED2-6FBD6BCC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501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BA315-8CA9-CC31-2E5E-026DCA8D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C5FFED-B446-C7E2-E693-882667FB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9E857F-9756-C314-F2FE-95C9806A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460AF2-B87C-72C6-7382-019B8FA5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007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98CF51-1D73-E73E-05C0-53276264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FAB56F-AE2C-769E-F9AC-12E3A9B5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8AC9B5-E17C-E21F-B0B5-4031771A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3947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F4E03-9F61-C0AA-AC46-8CD6584B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76052-A94A-53F3-CE36-18CC6BA66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0A0A22-C859-EC29-D820-DD2727076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ED14F6-A8C2-D4FB-F468-5FCBADDF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158799-891E-3424-3F1E-CA56126E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783D81-BF4D-398E-080E-579E6778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176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DE547-2D85-B942-17F8-479E405A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427A70-2253-6052-95B5-CF8A61FD6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C6FDEE-A5DD-B28A-5452-AE518534E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225B72-E629-362E-4EC0-7DF3B82E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FDBAB0-DFF3-C7A6-6D86-88D0704C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62164-DDD0-BFF4-4340-A965EB58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639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52CE18-23F8-B95D-C1F4-6133C3ED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9B1099-0F42-5126-676C-5EAC72B27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FDB4E-3B2E-438A-D1EA-2375D0730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7D3DB-346D-764B-B7F7-27D1D8D5D55E}" type="datetimeFigureOut">
              <a:rPr lang="es-ES_tradnl" smtClean="0"/>
              <a:t>11/12/2023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0B222A-A3E3-1DDE-24B6-50EF7CFA0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78B91-CEF4-2AA5-69DF-6476A8219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9512-416D-9A47-AA65-F0613736A9E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17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 descr="Usuarios">
            <a:extLst>
              <a:ext uri="{FF2B5EF4-FFF2-40B4-BE49-F238E27FC236}">
                <a16:creationId xmlns:a16="http://schemas.microsoft.com/office/drawing/2014/main" id="{41B08631-BFC5-4ABC-4F6E-00564E95E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171" y="3099054"/>
            <a:ext cx="1188000" cy="118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90133" y="-1006111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98EA54-B327-4F6D-2109-82CD7D3C2B39}"/>
              </a:ext>
            </a:extLst>
          </p:cNvPr>
          <p:cNvSpPr txBox="1"/>
          <p:nvPr/>
        </p:nvSpPr>
        <p:spPr>
          <a:xfrm>
            <a:off x="2951569" y="3209836"/>
            <a:ext cx="9101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Steve Portella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Leandro Clavijo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8594" y="765767"/>
            <a:ext cx="12565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u="sng" dirty="0">
                <a:latin typeface="Poppins" pitchFamily="2" charset="77"/>
                <a:cs typeface="Poppins" pitchFamily="2" charset="77"/>
              </a:rPr>
              <a:t>BANCO DE ALIMENTOS</a:t>
            </a:r>
          </a:p>
        </p:txBody>
      </p:sp>
      <p:pic>
        <p:nvPicPr>
          <p:cNvPr id="12" name="Gráfico 11" descr="Profesor">
            <a:extLst>
              <a:ext uri="{FF2B5EF4-FFF2-40B4-BE49-F238E27FC236}">
                <a16:creationId xmlns:a16="http://schemas.microsoft.com/office/drawing/2014/main" id="{7401FC2E-B4F3-59EF-E38B-0C4139D81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0171" y="5101058"/>
            <a:ext cx="1188000" cy="118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E0FA35E-3B97-E0A7-9210-8B8F1AA3D474}"/>
              </a:ext>
            </a:extLst>
          </p:cNvPr>
          <p:cNvSpPr txBox="1"/>
          <p:nvPr/>
        </p:nvSpPr>
        <p:spPr>
          <a:xfrm>
            <a:off x="2951569" y="5579656"/>
            <a:ext cx="910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Josep </a:t>
            </a:r>
            <a:r>
              <a:rPr lang="es-ES_tradnl" sz="3200" dirty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Llubes</a:t>
            </a:r>
            <a:endParaRPr lang="es-ES_tradnl" sz="3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26" name="Picture 2" descr="Ilustración de banco de alimentos de diseño plano dibujado a mano | Vector  Premium">
            <a:extLst>
              <a:ext uri="{FF2B5EF4-FFF2-40B4-BE49-F238E27FC236}">
                <a16:creationId xmlns:a16="http://schemas.microsoft.com/office/drawing/2014/main" id="{5542AC95-1892-5775-2CDE-B3176E78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797" y="2710272"/>
            <a:ext cx="3809061" cy="3809061"/>
          </a:xfrm>
          <a:prstGeom prst="roundRect">
            <a:avLst>
              <a:gd name="adj" fmla="val 270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Obtener la cantidad total de alimentos donados por cada proveedor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1A849459-562B-DE9B-695E-993FF606B47C}"/>
              </a:ext>
            </a:extLst>
          </p:cNvPr>
          <p:cNvSpPr/>
          <p:nvPr/>
        </p:nvSpPr>
        <p:spPr>
          <a:xfrm>
            <a:off x="209863" y="2130411"/>
            <a:ext cx="11770975" cy="9452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SUM(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alimento.cantidad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) AS TOTAL_EN_DESPENSA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alimento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institucion.codi_Institucion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alimento.Institucion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4851AE-4C44-77EE-C85D-7E8D40AB1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3" y="3678106"/>
            <a:ext cx="11712029" cy="30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Consulta para determinar el promedio de donaciones recibidas por cada proveedor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EF9ACBE7-7777-72B9-36DE-FD02929E76DC}"/>
              </a:ext>
            </a:extLst>
          </p:cNvPr>
          <p:cNvSpPr/>
          <p:nvPr/>
        </p:nvSpPr>
        <p:spPr>
          <a:xfrm>
            <a:off x="209863" y="2044083"/>
            <a:ext cx="11770975" cy="13039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AVG(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alimento.cantidad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) AS PROMEDIO_ALIMENTOS_DONADOS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institucion.codi_Institucion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4BD81A-2E37-3324-1D34-76002ABD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" y="3851579"/>
            <a:ext cx="11822621" cy="25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Mostrar la cantidad total de alimentos donados en el último mes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11E3EEA3-B18F-D0D8-D873-0A00E2889003}"/>
              </a:ext>
            </a:extLst>
          </p:cNvPr>
          <p:cNvSpPr/>
          <p:nvPr/>
        </p:nvSpPr>
        <p:spPr>
          <a:xfrm>
            <a:off x="209859" y="2242202"/>
            <a:ext cx="11770975" cy="10334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SUM(cantidad) AS DONACIONES_TOTALES_RECIBIDAS 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BETWEEN CURDATE() - INTERVAL 1 MONTH AND CURDATE();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B6B8D1-9EBD-3237-7755-194974AF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5" y="3752259"/>
            <a:ext cx="11626449" cy="25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Enlistar los alimentos recibidos durante todo el año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CBE913-DE98-049A-6604-F2E716F1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7" y="3026375"/>
            <a:ext cx="9595026" cy="3831625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8E86162-1A32-0F19-484D-35517F0CDF89}"/>
              </a:ext>
            </a:extLst>
          </p:cNvPr>
          <p:cNvSpPr/>
          <p:nvPr/>
        </p:nvSpPr>
        <p:spPr>
          <a:xfrm>
            <a:off x="209863" y="2130411"/>
            <a:ext cx="11770975" cy="6938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*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YEAR(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) = 2022;</a:t>
            </a:r>
          </a:p>
        </p:txBody>
      </p:sp>
    </p:spTree>
    <p:extLst>
      <p:ext uri="{BB962C8B-B14F-4D97-AF65-F5344CB8AC3E}">
        <p14:creationId xmlns:p14="http://schemas.microsoft.com/office/powerpoint/2010/main" val="31910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Actualizar la cantidad de un alimento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en el inventario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6B53ACA7-71CE-5BB3-D241-8B23DEB4EBE0}"/>
              </a:ext>
            </a:extLst>
          </p:cNvPr>
          <p:cNvSpPr/>
          <p:nvPr/>
        </p:nvSpPr>
        <p:spPr>
          <a:xfrm>
            <a:off x="209864" y="2674945"/>
            <a:ext cx="11770975" cy="10334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UPDATE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SET cantidad = 10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codi_alimento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9A6F79-E8C8-3AFE-B8C0-962C9BE2E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48"/>
          <a:stretch/>
        </p:blipFill>
        <p:spPr>
          <a:xfrm>
            <a:off x="-51715" y="4223843"/>
            <a:ext cx="12294132" cy="15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66AEF3F-06F7-0897-B219-ABCBF0F94F6D}"/>
              </a:ext>
            </a:extLst>
          </p:cNvPr>
          <p:cNvSpPr/>
          <p:nvPr/>
        </p:nvSpPr>
        <p:spPr>
          <a:xfrm>
            <a:off x="209862" y="264861"/>
            <a:ext cx="11770975" cy="10334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UPDATE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SET cantidad = 25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1 AND nombre = 'arroz';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72E0E23A-2748-585E-97E3-AE006E129DA9}"/>
              </a:ext>
            </a:extLst>
          </p:cNvPr>
          <p:cNvSpPr/>
          <p:nvPr/>
        </p:nvSpPr>
        <p:spPr>
          <a:xfrm>
            <a:off x="209862" y="3571329"/>
            <a:ext cx="11770975" cy="10334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UPDATE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SET cantidad = 10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1 AND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evaluacion_del_producto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'Buen estado';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1B64D9-A191-8820-EBE1-A2587FFA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81" b="35670"/>
          <a:stretch/>
        </p:blipFill>
        <p:spPr>
          <a:xfrm>
            <a:off x="-51717" y="1590358"/>
            <a:ext cx="12294132" cy="1598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4E8C7C4-4D45-0B84-7E5F-8B82DD2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18" b="1332"/>
          <a:stretch/>
        </p:blipFill>
        <p:spPr>
          <a:xfrm>
            <a:off x="-51717" y="4897102"/>
            <a:ext cx="12294132" cy="16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Listar alimentos en el inventario por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fecha de vencimiento más próxima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EA2F165-7463-FD6D-9CD7-AB2EB52F1AAA}"/>
              </a:ext>
            </a:extLst>
          </p:cNvPr>
          <p:cNvSpPr/>
          <p:nvPr/>
        </p:nvSpPr>
        <p:spPr>
          <a:xfrm>
            <a:off x="209863" y="2071281"/>
            <a:ext cx="11770975" cy="6583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* FROM alimento </a:t>
            </a:r>
            <a:endParaRPr lang="es-PE" kern="100" dirty="0">
              <a:solidFill>
                <a:schemeClr val="tx1"/>
              </a:solidFill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ORDER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fecha_de_caducidad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ASC;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F94340-6B81-FA2E-4789-68E5EBA2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20" y="2966216"/>
            <a:ext cx="9906359" cy="3891784"/>
          </a:xfrm>
          <a:prstGeom prst="rect">
            <a:avLst/>
          </a:prstGeom>
        </p:spPr>
      </p:pic>
      <p:pic>
        <p:nvPicPr>
          <p:cNvPr id="8" name="Gráfico 1" descr="Signo de exclamación">
            <a:extLst>
              <a:ext uri="{FF2B5EF4-FFF2-40B4-BE49-F238E27FC236}">
                <a16:creationId xmlns:a16="http://schemas.microsoft.com/office/drawing/2014/main" id="{26540B48-6AFB-55C8-3D76-019BF040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9604" y="185973"/>
            <a:ext cx="1592648" cy="1592648"/>
          </a:xfrm>
          <a:prstGeom prst="rect">
            <a:avLst/>
          </a:prstGeom>
        </p:spPr>
      </p:pic>
      <p:pic>
        <p:nvPicPr>
          <p:cNvPr id="9" name="Gráfico 1" descr="Signo de exclamación">
            <a:extLst>
              <a:ext uri="{FF2B5EF4-FFF2-40B4-BE49-F238E27FC236}">
                <a16:creationId xmlns:a16="http://schemas.microsoft.com/office/drawing/2014/main" id="{9EAA581B-B2CC-9EC0-B3B6-FAE5C99E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8894" y="185973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Muestra la cantidad de voluntarios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que tiene cada almacén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672C743D-A971-F38D-8A4F-F3914871772E}"/>
              </a:ext>
            </a:extLst>
          </p:cNvPr>
          <p:cNvSpPr/>
          <p:nvPr/>
        </p:nvSpPr>
        <p:spPr>
          <a:xfrm>
            <a:off x="209863" y="2130411"/>
            <a:ext cx="11770975" cy="9452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COUNT(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) AS TOTAL_VOLUNTARIOS</a:t>
            </a:r>
            <a:r>
              <a:rPr lang="es-PE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</a:t>
            </a:r>
            <a:endParaRPr lang="es-PE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volutarios</a:t>
            </a:r>
            <a:r>
              <a:rPr lang="es-PE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almacen.Codi_almacen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volutarios.id_almacen</a:t>
            </a:r>
            <a:endParaRPr lang="es-PE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PE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6F0F5F-E7E4-98DA-D935-290882B9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3" y="3581910"/>
            <a:ext cx="11808533" cy="3166534"/>
          </a:xfrm>
          <a:prstGeom prst="rect">
            <a:avLst/>
          </a:prstGeom>
        </p:spPr>
      </p:pic>
      <p:pic>
        <p:nvPicPr>
          <p:cNvPr id="8" name="Gráfico 1" descr="Signo de exclamación">
            <a:extLst>
              <a:ext uri="{FF2B5EF4-FFF2-40B4-BE49-F238E27FC236}">
                <a16:creationId xmlns:a16="http://schemas.microsoft.com/office/drawing/2014/main" id="{D78CD5A5-4E0E-D13F-E516-FDC1FEE9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7295" y="139067"/>
            <a:ext cx="1592648" cy="1592648"/>
          </a:xfrm>
          <a:prstGeom prst="rect">
            <a:avLst/>
          </a:prstGeom>
        </p:spPr>
      </p:pic>
      <p:pic>
        <p:nvPicPr>
          <p:cNvPr id="9" name="Gráfico 1" descr="Signo de exclamación">
            <a:extLst>
              <a:ext uri="{FF2B5EF4-FFF2-40B4-BE49-F238E27FC236}">
                <a16:creationId xmlns:a16="http://schemas.microsoft.com/office/drawing/2014/main" id="{37A06972-191B-C13E-DE2A-79C206661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8894" y="212116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534131" y="212116"/>
            <a:ext cx="110096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Monitorear las fechas de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vencimiento de los alimentos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16DDA97-1DC1-CA8A-9BC9-506DA5D5C8A4}"/>
              </a:ext>
            </a:extLst>
          </p:cNvPr>
          <p:cNvSpPr/>
          <p:nvPr/>
        </p:nvSpPr>
        <p:spPr>
          <a:xfrm>
            <a:off x="209863" y="2071281"/>
            <a:ext cx="11770975" cy="6583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Codi_Alimento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nombre,fecha_de_ingreso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fecha_de_caducidad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fecha_de_caducidad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BETWEEN NOW() AND NOW() + INTERVAL 2 YEAR;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0B3344B1-233D-AC2C-C63D-EC48308FA9E5}"/>
              </a:ext>
            </a:extLst>
          </p:cNvPr>
          <p:cNvSpPr/>
          <p:nvPr/>
        </p:nvSpPr>
        <p:spPr>
          <a:xfrm>
            <a:off x="171042" y="2932437"/>
            <a:ext cx="11770975" cy="6583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Codi_Alimento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nombre,fecha_de_ingreso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fecha_de_caducidad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fecha_de_caducidad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BETWEEN CURDATE() AND CURDATE() + INTERVAL 2 YEAR;</a:t>
            </a:r>
          </a:p>
        </p:txBody>
      </p:sp>
      <p:pic>
        <p:nvPicPr>
          <p:cNvPr id="7" name="Gráfico 1" descr="Signo de exclamación">
            <a:extLst>
              <a:ext uri="{FF2B5EF4-FFF2-40B4-BE49-F238E27FC236}">
                <a16:creationId xmlns:a16="http://schemas.microsoft.com/office/drawing/2014/main" id="{E80DF36E-4812-CE34-5592-5CEC7C0A7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42" y="129640"/>
            <a:ext cx="1592648" cy="15926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F8D804-22B2-61B4-B989-FE1BA63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3" y="3793593"/>
            <a:ext cx="11658161" cy="3102575"/>
          </a:xfrm>
          <a:prstGeom prst="rect">
            <a:avLst/>
          </a:prstGeom>
        </p:spPr>
      </p:pic>
      <p:pic>
        <p:nvPicPr>
          <p:cNvPr id="11" name="Gráfico 1" descr="Signo de exclamación">
            <a:extLst>
              <a:ext uri="{FF2B5EF4-FFF2-40B4-BE49-F238E27FC236}">
                <a16:creationId xmlns:a16="http://schemas.microsoft.com/office/drawing/2014/main" id="{3E761608-2CBA-7B46-5B9B-B709CB53C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5376" y="176546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18689" y="-845393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109800"/>
            <a:ext cx="12565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latin typeface="Poppins" pitchFamily="2" charset="77"/>
                <a:cs typeface="Poppins" pitchFamily="2" charset="77"/>
              </a:rPr>
              <a:t>Rastrear las instituciones que donan </a:t>
            </a:r>
          </a:p>
          <a:p>
            <a:pPr algn="ctr"/>
            <a:r>
              <a:rPr lang="es-ES_tradnl" sz="4000" dirty="0">
                <a:latin typeface="Poppins" pitchFamily="2" charset="77"/>
                <a:cs typeface="Poppins" pitchFamily="2" charset="77"/>
              </a:rPr>
              <a:t>algún producto, incluyendo la fecha, </a:t>
            </a:r>
          </a:p>
          <a:p>
            <a:pPr algn="ctr"/>
            <a:r>
              <a:rPr lang="es-ES_tradnl" sz="4000" dirty="0">
                <a:latin typeface="Poppins" pitchFamily="2" charset="77"/>
                <a:cs typeface="Poppins" pitchFamily="2" charset="77"/>
              </a:rPr>
              <a:t>cantidad y tipo de alimentos.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3B63DE5C-BB35-7E09-44D8-7600E1842B8D}"/>
              </a:ext>
            </a:extLst>
          </p:cNvPr>
          <p:cNvSpPr/>
          <p:nvPr/>
        </p:nvSpPr>
        <p:spPr>
          <a:xfrm>
            <a:off x="209861" y="2504105"/>
            <a:ext cx="11770975" cy="13039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alimento.cantidad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alimento.Institucion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institucion.codi_Institucion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ORDER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alimento.fecha_de_ingreso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ASC;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1D9244-F196-88EB-ECAA-5CFF83F5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4" y="3967403"/>
            <a:ext cx="7276826" cy="2890597"/>
          </a:xfrm>
          <a:prstGeom prst="rect">
            <a:avLst/>
          </a:prstGeom>
        </p:spPr>
      </p:pic>
      <p:pic>
        <p:nvPicPr>
          <p:cNvPr id="9" name="Gráfico 1" descr="Signo de exclamación">
            <a:extLst>
              <a:ext uri="{FF2B5EF4-FFF2-40B4-BE49-F238E27FC236}">
                <a16:creationId xmlns:a16="http://schemas.microsoft.com/office/drawing/2014/main" id="{0147B3C4-2A22-E645-A234-C0645FB3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7295" y="282972"/>
            <a:ext cx="1592648" cy="1592648"/>
          </a:xfrm>
          <a:prstGeom prst="rect">
            <a:avLst/>
          </a:prstGeom>
        </p:spPr>
      </p:pic>
      <p:pic>
        <p:nvPicPr>
          <p:cNvPr id="11" name="Gráfico 1" descr="Signo de exclamación">
            <a:extLst>
              <a:ext uri="{FF2B5EF4-FFF2-40B4-BE49-F238E27FC236}">
                <a16:creationId xmlns:a16="http://schemas.microsoft.com/office/drawing/2014/main" id="{6C3EE345-3C6D-3772-999F-AD57DD2B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5352" y="282972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4D53C19-A101-3F5A-5E8F-29CA7D14F330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500225E-C790-B9B7-B1D6-ADFB639D3818}"/>
              </a:ext>
            </a:extLst>
          </p:cNvPr>
          <p:cNvSpPr>
            <a:spLocks/>
          </p:cNvSpPr>
          <p:nvPr/>
        </p:nvSpPr>
        <p:spPr>
          <a:xfrm>
            <a:off x="-186000" y="-28538"/>
            <a:ext cx="12564000" cy="713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140D2F-151B-A251-ACFB-A359765C4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2"/>
          <a:stretch/>
        </p:blipFill>
        <p:spPr>
          <a:xfrm>
            <a:off x="1519707" y="1171977"/>
            <a:ext cx="8902620" cy="46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Mostrar alimentos con cantidades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bajas en el inventario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315537-A8D1-3C9E-0869-70E38EEB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90" y="3439843"/>
            <a:ext cx="9387312" cy="3499010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E5874EF9-9C46-5FB9-0845-49CB3F43364E}"/>
              </a:ext>
            </a:extLst>
          </p:cNvPr>
          <p:cNvSpPr/>
          <p:nvPr/>
        </p:nvSpPr>
        <p:spPr>
          <a:xfrm>
            <a:off x="209859" y="2242202"/>
            <a:ext cx="11770975" cy="10334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nombre, SUM(cantidad) AS PRODUCTO_TOTAL 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nombre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HAVING SUM(cantidad) &lt; 10;</a:t>
            </a:r>
          </a:p>
        </p:txBody>
      </p:sp>
      <p:pic>
        <p:nvPicPr>
          <p:cNvPr id="6" name="Gráfico 1" descr="Signo de exclamación">
            <a:extLst>
              <a:ext uri="{FF2B5EF4-FFF2-40B4-BE49-F238E27FC236}">
                <a16:creationId xmlns:a16="http://schemas.microsoft.com/office/drawing/2014/main" id="{8B8881F0-23B3-2E02-386D-3BDF242C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6866" y="139067"/>
            <a:ext cx="1592648" cy="1592648"/>
          </a:xfrm>
          <a:prstGeom prst="rect">
            <a:avLst/>
          </a:prstGeom>
        </p:spPr>
      </p:pic>
      <p:pic>
        <p:nvPicPr>
          <p:cNvPr id="7" name="Gráfico 1" descr="Signo de exclamación">
            <a:extLst>
              <a:ext uri="{FF2B5EF4-FFF2-40B4-BE49-F238E27FC236}">
                <a16:creationId xmlns:a16="http://schemas.microsoft.com/office/drawing/2014/main" id="{34FC868A-414A-8016-4CF6-F5B164431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9352" y="212116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535686"/>
            <a:ext cx="12565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Mostrar los 2 alimentos más donados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47D3BC66-8246-6207-A587-D0C6CDDF51ED}"/>
              </a:ext>
            </a:extLst>
          </p:cNvPr>
          <p:cNvSpPr/>
          <p:nvPr/>
        </p:nvSpPr>
        <p:spPr>
          <a:xfrm>
            <a:off x="209861" y="2347942"/>
            <a:ext cx="11770975" cy="1295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nombre, SUM(cantidad) AS PRODUCTOS_TOTALES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nombre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ORDER BY cantidad ASC LIMIT 2;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74B956-C7BF-F980-0612-653A1A2E1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3" y="4021273"/>
            <a:ext cx="10500289" cy="2704184"/>
          </a:xfrm>
          <a:prstGeom prst="rect">
            <a:avLst/>
          </a:prstGeom>
        </p:spPr>
      </p:pic>
      <p:pic>
        <p:nvPicPr>
          <p:cNvPr id="8" name="Gráfico 1" descr="Signo de exclamación">
            <a:extLst>
              <a:ext uri="{FF2B5EF4-FFF2-40B4-BE49-F238E27FC236}">
                <a16:creationId xmlns:a16="http://schemas.microsoft.com/office/drawing/2014/main" id="{BA3F8EB5-FFA5-82D2-0EE9-47931A77C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8219" y="119845"/>
            <a:ext cx="1592648" cy="1592648"/>
          </a:xfrm>
          <a:prstGeom prst="rect">
            <a:avLst/>
          </a:prstGeom>
        </p:spPr>
      </p:pic>
      <p:pic>
        <p:nvPicPr>
          <p:cNvPr id="9" name="Gráfico 1" descr="Signo de exclamación">
            <a:extLst>
              <a:ext uri="{FF2B5EF4-FFF2-40B4-BE49-F238E27FC236}">
                <a16:creationId xmlns:a16="http://schemas.microsoft.com/office/drawing/2014/main" id="{2696DD75-8155-1455-939A-43EFFD251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4838" y="152573"/>
            <a:ext cx="1592648" cy="15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6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Fin</a:t>
            </a:r>
            <a:endParaRPr lang="es-ES_tradnl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026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0" y="-27203"/>
            <a:ext cx="12192000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FE2DE8-C291-759F-E9A1-A4223C74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" y="1727167"/>
            <a:ext cx="12043742" cy="34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Muestra todos los alimentos que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tienes donados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E1886321-7F74-2B42-FAC7-F16568F1EEF5}"/>
              </a:ext>
            </a:extLst>
          </p:cNvPr>
          <p:cNvSpPr/>
          <p:nvPr/>
        </p:nvSpPr>
        <p:spPr>
          <a:xfrm>
            <a:off x="209864" y="2136126"/>
            <a:ext cx="11770975" cy="4710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* FROM alimento;</a:t>
            </a:r>
            <a:endParaRPr lang="es-PE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004FE0-3DB0-4EE3-4418-BDB3F8110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757487"/>
            <a:ext cx="10475150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Muestra los productos y en que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almacén se encuentran guardados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9ADBC-2B45-A188-0795-96495777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93" y="2955636"/>
            <a:ext cx="8720213" cy="3902364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D035CE95-053F-29E0-95CC-FB4B45A8B9BD}"/>
              </a:ext>
            </a:extLst>
          </p:cNvPr>
          <p:cNvSpPr/>
          <p:nvPr/>
        </p:nvSpPr>
        <p:spPr>
          <a:xfrm>
            <a:off x="209863" y="2130411"/>
            <a:ext cx="11770975" cy="6583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almacen.Nombre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alimento</a:t>
            </a:r>
          </a:p>
          <a:p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alimento.Almacen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almacen.Codi_almacen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5387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920550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122326"/>
            <a:ext cx="125652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Mostrar el producto con menor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cantidad almacenado y mostrar en que </a:t>
            </a:r>
          </a:p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almacén se encuentra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D98F273C-63C9-A74E-FB80-64B11ACC333B}"/>
              </a:ext>
            </a:extLst>
          </p:cNvPr>
          <p:cNvSpPr/>
          <p:nvPr/>
        </p:nvSpPr>
        <p:spPr>
          <a:xfrm>
            <a:off x="209864" y="2395513"/>
            <a:ext cx="11770975" cy="4710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MIN(cantidad) AS PRODUCTO_POR_ACABARFROM alimento;</a:t>
            </a:r>
            <a:endParaRPr lang="es-PE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D6D5C9-282B-1C3A-D9AC-D67A295B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04" y="3415398"/>
            <a:ext cx="8983294" cy="34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-187295" y="-27203"/>
            <a:ext cx="12565295" cy="7130265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6" y="598316"/>
            <a:ext cx="12565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Enlistar el estado de los productos 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73B8EEE-4261-716F-BEBB-064B0A74266E}"/>
              </a:ext>
            </a:extLst>
          </p:cNvPr>
          <p:cNvSpPr/>
          <p:nvPr/>
        </p:nvSpPr>
        <p:spPr>
          <a:xfrm>
            <a:off x="209863" y="2130411"/>
            <a:ext cx="11770975" cy="9452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evaluacion_del_producto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COUNT(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evaluacion_del_producto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) AS TOTAL_PRODUCTOS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 alimento</a:t>
            </a: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GROUP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evaluacion_del_producto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1AEBF3-B65D-6896-07E7-92416796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13" y="3337688"/>
            <a:ext cx="10606973" cy="36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0" y="-27203"/>
            <a:ext cx="12192000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Muestra los datos de los voluntarios que han conducido un vehículo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7977B4-5B45-E6A6-9D96-82A68CFA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8" y="4169872"/>
            <a:ext cx="11280584" cy="2402963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B296A699-4E6F-AAE7-5171-0E9F9400C4DC}"/>
              </a:ext>
            </a:extLst>
          </p:cNvPr>
          <p:cNvSpPr/>
          <p:nvPr/>
        </p:nvSpPr>
        <p:spPr>
          <a:xfrm>
            <a:off x="209863" y="2130411"/>
            <a:ext cx="11770975" cy="16082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conductor.nombre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vehiculo.codi_vehiculo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volutarios.id_almacen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vehiculo.salida_vehiculo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volutarios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conductor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volutarios.codi_voluntario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conductor.codi_voluntario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vehiculo.id_conductor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conductor.codi_conductor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ORDER BY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vehiculo.salida_vehiculo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ASC;</a:t>
            </a:r>
          </a:p>
        </p:txBody>
      </p:sp>
    </p:spTree>
    <p:extLst>
      <p:ext uri="{BB962C8B-B14F-4D97-AF65-F5344CB8AC3E}">
        <p14:creationId xmlns:p14="http://schemas.microsoft.com/office/powerpoint/2010/main" val="92936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5CCDBF-0645-9836-ED46-42E330B2916F}"/>
              </a:ext>
            </a:extLst>
          </p:cNvPr>
          <p:cNvSpPr/>
          <p:nvPr/>
        </p:nvSpPr>
        <p:spPr>
          <a:xfrm>
            <a:off x="0" y="-27203"/>
            <a:ext cx="12192000" cy="6885203"/>
          </a:xfrm>
          <a:prstGeom prst="rect">
            <a:avLst/>
          </a:prstGeom>
          <a:solidFill>
            <a:srgbClr val="4C84F8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2C94CC-5A21-851C-C0C0-16ECE64258C7}"/>
              </a:ext>
            </a:extLst>
          </p:cNvPr>
          <p:cNvSpPr/>
          <p:nvPr/>
        </p:nvSpPr>
        <p:spPr>
          <a:xfrm>
            <a:off x="-1456267" y="-1298102"/>
            <a:ext cx="15494000" cy="316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C5AC03-64B1-BAA6-6469-B66345E43D7C}"/>
              </a:ext>
            </a:extLst>
          </p:cNvPr>
          <p:cNvSpPr txBox="1"/>
          <p:nvPr/>
        </p:nvSpPr>
        <p:spPr>
          <a:xfrm>
            <a:off x="-187295" y="285165"/>
            <a:ext cx="1256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latin typeface="Poppins" pitchFamily="2" charset="77"/>
                <a:cs typeface="Poppins" pitchFamily="2" charset="77"/>
              </a:rPr>
              <a:t>Identificar que vehículo que llevo las donaciones y a donde se </a:t>
            </a:r>
            <a:r>
              <a:rPr lang="es-ES_tradnl" sz="4400" dirty="0" err="1">
                <a:latin typeface="Poppins" pitchFamily="2" charset="77"/>
                <a:cs typeface="Poppins" pitchFamily="2" charset="77"/>
              </a:rPr>
              <a:t>dirigio</a:t>
            </a:r>
            <a:endParaRPr lang="es-ES_tradnl" sz="44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B5F38C-6539-E6A0-16F1-B5202C1A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6" y="3002614"/>
            <a:ext cx="11743848" cy="3166534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70CF108-0DA4-307C-137B-E3BDE591C5B7}"/>
              </a:ext>
            </a:extLst>
          </p:cNvPr>
          <p:cNvSpPr/>
          <p:nvPr/>
        </p:nvSpPr>
        <p:spPr>
          <a:xfrm>
            <a:off x="209863" y="2071281"/>
            <a:ext cx="11770975" cy="6583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vehiculo.codi_vehiculo,vehiculo.matriculo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destino.nombre</a:t>
            </a:r>
            <a:r>
              <a:rPr lang="es-ES" kern="100" dirty="0">
                <a:solidFill>
                  <a:schemeClr val="tx1"/>
                </a:solidFill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</a:t>
            </a:r>
            <a:endParaRPr lang="es-ES" sz="1800" kern="100" dirty="0">
              <a:solidFill>
                <a:schemeClr val="tx1"/>
              </a:solidFill>
              <a:effectLst/>
              <a:latin typeface="American Typewriter" panose="02090604020004020304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INNER JOIN destino ON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vehiculo.codi_vehiculo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s-ES" sz="1800" kern="100" dirty="0" err="1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destino.Vehiculo</a:t>
            </a:r>
            <a:r>
              <a:rPr lang="es-ES" sz="1800" kern="100" dirty="0">
                <a:solidFill>
                  <a:schemeClr val="tx1"/>
                </a:solidFill>
                <a:effectLst/>
                <a:latin typeface="American Typewriter" panose="02090604020004020304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115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734</Words>
  <Application>Microsoft Office PowerPoint</Application>
  <PresentationFormat>Panorámica</PresentationFormat>
  <Paragraphs>90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Calibri</vt:lpstr>
      <vt:lpstr>Arial</vt:lpstr>
      <vt:lpstr>American Typewriter</vt:lpstr>
      <vt:lpstr>Poppins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ALUMNO - STEVE JESUS JUSTINE PORTELLA HUARANGA</dc:creator>
  <cp:lastModifiedBy>leandro clavijo</cp:lastModifiedBy>
  <cp:revision>13</cp:revision>
  <dcterms:created xsi:type="dcterms:W3CDTF">2023-11-30T16:12:15Z</dcterms:created>
  <dcterms:modified xsi:type="dcterms:W3CDTF">2023-12-11T17:50:47Z</dcterms:modified>
</cp:coreProperties>
</file>